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6" r:id="rId2"/>
    <p:sldId id="307" r:id="rId3"/>
    <p:sldId id="308" r:id="rId4"/>
    <p:sldId id="293" r:id="rId5"/>
    <p:sldId id="306" r:id="rId6"/>
    <p:sldId id="256" r:id="rId7"/>
    <p:sldId id="291" r:id="rId8"/>
    <p:sldId id="309" r:id="rId9"/>
    <p:sldId id="303" r:id="rId10"/>
    <p:sldId id="305" r:id="rId11"/>
    <p:sldId id="294" r:id="rId12"/>
    <p:sldId id="285" r:id="rId13"/>
    <p:sldId id="276" r:id="rId14"/>
    <p:sldId id="297" r:id="rId15"/>
    <p:sldId id="310" r:id="rId16"/>
    <p:sldId id="286" r:id="rId17"/>
    <p:sldId id="304" r:id="rId18"/>
    <p:sldId id="301" r:id="rId19"/>
    <p:sldId id="287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686"/>
    <p:restoredTop sz="94629"/>
  </p:normalViewPr>
  <p:slideViewPr>
    <p:cSldViewPr snapToGrid="0" snapToObjects="1">
      <p:cViewPr varScale="1">
        <p:scale>
          <a:sx n="74" d="100"/>
          <a:sy n="74" d="100"/>
        </p:scale>
        <p:origin x="184" y="9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0364E-4C0C-0E44-96F2-B037EC3856ED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4C102-DB05-DD40-940F-ED375FF6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FAC3-968E-674A-BDE2-1EE61E3D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D7EC1-294D-1447-9BF9-C62DBBD65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5557-50D0-864D-8C06-27102B6B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3BFEB-42B4-F446-AB94-CFD62437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D77E0-C8CA-DD43-ADCD-BAE98336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4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FD64-EC7C-EE4A-AAE2-4A503341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B7BE1-8D68-C64B-9A11-4DB2552A3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7A63F-B18C-A54D-8B87-8B1E3BDD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242F7-DF03-4F4A-B0C7-D800ADF74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89184-00BB-9E45-BFE1-2B4AFD29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6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2DE95F-68E1-484D-8562-991EA53C3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3864D-69BF-164F-9FB8-7920EA412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F04C8-FF98-0246-8197-74D18F89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A4DDA-3365-8A48-9ACC-3C431570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2DD5D-1F84-B74C-A53B-8AD7E748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2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AB80-829B-9745-A791-889B5097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D5448-E96C-4D48-997F-CA759B48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2DDD-9340-2441-9806-BEC5D13A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EA700-FD05-3348-858F-036BC064C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EBA9E-8013-3F45-B64E-9DBB6322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1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C525-2258-CA44-AFF2-BD24E98B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41537-A9CF-8B49-A655-6C12F4DAB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51D56-05E2-644D-B17D-A5C48E81C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F3E1-11BB-6B41-A997-4FEDE6A1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132E0-EB3F-184E-B460-6F1BA473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7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3E2E-9B11-3440-B53F-AD2F7277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8C68D-2400-F149-BF53-85A24AD83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17649-AF99-E948-926D-637935C9F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22C22-ACBD-7C4A-BF79-30AFD466A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E95E2-216C-F449-9B72-CF152641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19C48-41C6-A247-99BD-DAB86687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5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F2F9-FB95-854F-BB42-9894E1C18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66C04-C0E2-F949-9902-CB465375B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C76D-3155-EB42-A4CE-7B9105A41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9706-E6FB-344A-B1CC-4F82AE743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6623E-71EC-164B-869D-C8B63C983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8CD577-696A-DE48-9FD6-59CF511D2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EDF17-1889-6543-82D8-9C6B7916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4C799E-2B1D-B34B-B0E0-069587F4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4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38AF-83D0-1649-9D28-E3E9D9CA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F3791B-21A4-1E40-A0BC-9809AB1F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7CA4A-45C0-7E49-AD9B-DA55E62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9F730-71E2-4B48-BF8F-EF5069C3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7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7D01E-9328-2746-8A36-B5025978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2D248-8539-ED41-92FE-80DFB9CC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8C436-43AA-3340-9CF4-84F5E9ABD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1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DC5A-EB0C-FA40-9FEA-547184DD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E310-FC47-6940-9DF8-12D99DFE7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9DCA6-FFAB-B148-B8E2-367B8A5EB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93F31-0CFB-C74D-884A-DD26C3C5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DCBA5-B634-2247-AC90-629333F53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89CEF-E0A1-1C42-9AB4-F22D0355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7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05F9-8FA1-254E-95EB-03D8EBE46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ABA4A5-E51B-B34C-A0AE-B93BF52E4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F1796-30A2-054F-9A27-1A77BCE5C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08032-2B96-204B-AF63-26CB8271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B4697-CF3C-7A42-84BA-3108E1D0F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A8FB4-99CA-A345-94AA-7A0FAC2E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4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F52BD6-1B8D-5E43-8DAC-394B5FB5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66D17-E1F8-8F47-BC56-8CA4DC99F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8505D-59FF-F641-A464-8ED1964A5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A37A2-D9F5-E944-AA10-DDD01AE3D4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CECAA-3BDC-FB43-9AA6-4A5D8528F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999B1-7503-684B-8376-71AE9147B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51CBD-0BD4-4F46-98B2-DD3AE4D6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22988-0CAE-0943-8AE0-0DB4792A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52426"/>
            <a:ext cx="5232400" cy="727074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3E185B-8941-1644-9598-9980FE3D6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50371"/>
            <a:ext cx="5745481" cy="64552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Week 2 Wed.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Recap from Monday: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--power of law to determine the population of a nation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--power of representation, media, and racial belief in influencing public policy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Today:</a:t>
            </a:r>
          </a:p>
          <a:p>
            <a:pPr marL="0" indent="0">
              <a:buNone/>
            </a:pPr>
            <a:r>
              <a:rPr lang="en-US" dirty="0"/>
              <a:t>--Asian American demographics: </a:t>
            </a:r>
          </a:p>
          <a:p>
            <a:pPr marL="0" indent="0">
              <a:buNone/>
            </a:pPr>
            <a:r>
              <a:rPr lang="en-US" dirty="0"/>
              <a:t>class and education disparities based on modes of entry to the US</a:t>
            </a:r>
          </a:p>
          <a:p>
            <a:pPr marL="0" indent="0">
              <a:buNone/>
            </a:pPr>
            <a:r>
              <a:rPr lang="en-US" dirty="0"/>
              <a:t>--model minority stereotype: origins and effects</a:t>
            </a:r>
          </a:p>
          <a:p>
            <a:pPr marL="0" indent="0">
              <a:buNone/>
            </a:pPr>
            <a:r>
              <a:rPr lang="en-US" dirty="0"/>
              <a:t>--Volunteers? S</a:t>
            </a:r>
            <a:r>
              <a:rPr lang="en-US" sz="2800" dirty="0"/>
              <a:t>hare family story: For post 1965 immigration, which </a:t>
            </a:r>
            <a:r>
              <a:rPr lang="en-US" sz="2800" dirty="0">
                <a:solidFill>
                  <a:srgbClr val="7030A0"/>
                </a:solidFill>
              </a:rPr>
              <a:t>category [family reunification, refugeeism, h 1b- occupation] </a:t>
            </a:r>
            <a:r>
              <a:rPr lang="en-US" sz="2800" dirty="0"/>
              <a:t> brought you to the US?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78077-963B-7047-ADD7-6F41F1B47D71}"/>
              </a:ext>
            </a:extLst>
          </p:cNvPr>
          <p:cNvSpPr txBox="1"/>
          <p:nvPr/>
        </p:nvSpPr>
        <p:spPr>
          <a:xfrm>
            <a:off x="8061960" y="2697480"/>
            <a:ext cx="3962400" cy="3596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6075B-712C-F34A-9074-86D1A093A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38" y="-821519"/>
            <a:ext cx="5288281" cy="78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72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3F2C16-A0CB-5CA4-66EB-413F7B88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3" y="206830"/>
            <a:ext cx="3935414" cy="1719942"/>
          </a:xfrm>
        </p:spPr>
        <p:txBody>
          <a:bodyPr/>
          <a:lstStyle/>
          <a:p>
            <a:r>
              <a:rPr lang="en-US" dirty="0"/>
              <a:t>Entry to US after 1965:</a:t>
            </a:r>
            <a:br>
              <a:rPr lang="en-US" dirty="0"/>
            </a:br>
            <a:r>
              <a:rPr lang="en-US" dirty="0"/>
              <a:t>H-1B Visa privileging </a:t>
            </a:r>
            <a:r>
              <a:rPr lang="en-US" b="1" dirty="0"/>
              <a:t>occupations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9B3BCE98-0144-6151-94F9-B156512260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r="5045"/>
          <a:stretch/>
        </p:blipFill>
        <p:spPr>
          <a:xfrm>
            <a:off x="5035056" y="457200"/>
            <a:ext cx="7156944" cy="565118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68F4C-343C-858E-E46B-F9637A1CB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457" y="1926772"/>
            <a:ext cx="4419600" cy="4931228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444444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that requires: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444444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highly specialized knowledge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444444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bachelor's or higher degree </a:t>
            </a:r>
            <a:r>
              <a:rPr lang="en-US" sz="1800" kern="0" dirty="0">
                <a:solidFill>
                  <a:srgbClr val="444444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specialty 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solidFill>
                  <a:srgbClr val="444444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H-1B specialty occupations may include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800" b="1" kern="100" dirty="0">
                <a:solidFill>
                  <a:srgbClr val="444444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engineering, medicine and health, mathematics, physical sciences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800" b="1" kern="100" dirty="0">
              <a:solidFill>
                <a:srgbClr val="444444"/>
              </a:solidFill>
              <a:effectLst/>
              <a:latin typeface="Source Sans Pro" panose="020B05030304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800" b="1" kern="100" dirty="0">
                <a:solidFill>
                  <a:srgbClr val="444444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social sciences, architecture, education, law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800" b="1" kern="100" dirty="0">
              <a:solidFill>
                <a:srgbClr val="444444"/>
              </a:solidFill>
              <a:effectLst/>
              <a:latin typeface="Source Sans Pro" panose="020B05030304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800" b="1" kern="100" dirty="0">
                <a:solidFill>
                  <a:srgbClr val="444444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business, accounting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800" b="1" kern="100" dirty="0">
              <a:solidFill>
                <a:srgbClr val="444444"/>
              </a:solidFill>
              <a:latin typeface="Source Sans Pro" panose="020B05030304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800" b="1" kern="100" dirty="0">
                <a:solidFill>
                  <a:srgbClr val="444444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kern="100" dirty="0">
                <a:solidFill>
                  <a:srgbClr val="444444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heology,  the arts. </a:t>
            </a:r>
            <a:endParaRPr lang="en-US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9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5600" y="609600"/>
            <a:ext cx="10287000" cy="2590800"/>
          </a:xfrm>
        </p:spPr>
        <p:txBody>
          <a:bodyPr>
            <a:normAutofit fontScale="90000"/>
          </a:bodyPr>
          <a:lstStyle/>
          <a:p>
            <a:br>
              <a:rPr lang="en-US" sz="3100" b="1" dirty="0"/>
            </a:br>
            <a:r>
              <a:rPr lang="en-US" sz="3100" b="1" dirty="0">
                <a:solidFill>
                  <a:srgbClr val="0070C0"/>
                </a:solidFill>
              </a:rPr>
              <a:t>b. </a:t>
            </a:r>
            <a:r>
              <a:rPr lang="en-US" sz="3200" dirty="0">
                <a:solidFill>
                  <a:srgbClr val="0070C0"/>
                </a:solidFill>
              </a:rPr>
              <a:t>class divisions, income gap within “Asian America”</a:t>
            </a:r>
            <a:br>
              <a:rPr lang="en-US" sz="3200" dirty="0"/>
            </a:br>
            <a:br>
              <a:rPr lang="en-US" sz="3200" dirty="0"/>
            </a:br>
            <a:r>
              <a:rPr lang="en-US" sz="3100" dirty="0"/>
              <a:t>In 2009, Asian immigrants admitted on the basis of</a:t>
            </a:r>
            <a:br>
              <a:rPr lang="en-US" sz="3100" dirty="0"/>
            </a:br>
            <a:r>
              <a:rPr lang="en-US" sz="3100" b="1" dirty="0"/>
              <a:t> </a:t>
            </a:r>
            <a:br>
              <a:rPr lang="en-US" sz="3100" dirty="0"/>
            </a:br>
            <a:r>
              <a:rPr lang="en-US" sz="3100" dirty="0"/>
              <a:t> 63% family unification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 21 % refugee status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>
                <a:solidFill>
                  <a:srgbClr val="FF0000"/>
                </a:solidFill>
              </a:rPr>
              <a:t> 16 % “skilled” workers, </a:t>
            </a:r>
            <a:r>
              <a:rPr lang="en-US" sz="3100" dirty="0"/>
              <a:t>selective occupational</a:t>
            </a:r>
            <a:r>
              <a:rPr lang="en-US" dirty="0"/>
              <a:t> </a:t>
            </a:r>
            <a:r>
              <a:rPr lang="en-US" sz="3100" dirty="0"/>
              <a:t>categories: </a:t>
            </a:r>
          </a:p>
        </p:txBody>
      </p:sp>
      <p:pic>
        <p:nvPicPr>
          <p:cNvPr id="1025" name="Picture 1" descr="page1image2208">
            <a:extLst>
              <a:ext uri="{FF2B5EF4-FFF2-40B4-BE49-F238E27FC236}">
                <a16:creationId xmlns:a16="http://schemas.microsoft.com/office/drawing/2014/main" id="{B93F6B1B-C074-EC4A-9B73-746E4CEC4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9" y="4089400"/>
            <a:ext cx="8950342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6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5B40-988E-5448-8393-ED9E6A1CF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57200"/>
            <a:ext cx="5519057" cy="1839686"/>
          </a:xfrm>
        </p:spPr>
        <p:txBody>
          <a:bodyPr>
            <a:normAutofit/>
          </a:bodyPr>
          <a:lstStyle/>
          <a:p>
            <a:r>
              <a:rPr lang="en-US" dirty="0"/>
              <a:t>“The Rise of Asian Americans”</a:t>
            </a:r>
            <a:br>
              <a:rPr lang="en-US" dirty="0"/>
            </a:br>
            <a:r>
              <a:rPr lang="en-US" dirty="0"/>
              <a:t>Pew Research Center, 2012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A88ECE3-C177-9844-B963-5BD07CD309CB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50" y="457200"/>
            <a:ext cx="5270068" cy="83628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A9A52-D6F8-6C49-8175-CD003CA45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“Asian Americans are the highest income, best-educated and fastest growing racial group in the United States.”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455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98792-2F2E-5842-8A63-38BF7B77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539295"/>
            <a:ext cx="11048999" cy="911775"/>
          </a:xfrm>
        </p:spPr>
        <p:txBody>
          <a:bodyPr>
            <a:noAutofit/>
          </a:bodyPr>
          <a:lstStyle/>
          <a:p>
            <a:r>
              <a:rPr lang="en-US" sz="3200" dirty="0"/>
              <a:t>Disaggregating data on “Asian American” income and education:</a:t>
            </a:r>
            <a:br>
              <a:rPr lang="en-US" sz="3200" dirty="0"/>
            </a:br>
            <a:r>
              <a:rPr lang="en-US" sz="3200" dirty="0"/>
              <a:t> Which side do you look at to generalize Asian/America?</a:t>
            </a:r>
          </a:p>
        </p:txBody>
      </p:sp>
      <p:pic>
        <p:nvPicPr>
          <p:cNvPr id="1025" name="Picture 1" descr="page3image10648">
            <a:extLst>
              <a:ext uri="{FF2B5EF4-FFF2-40B4-BE49-F238E27FC236}">
                <a16:creationId xmlns:a16="http://schemas.microsoft.com/office/drawing/2014/main" id="{5D9475F9-6FE7-8448-BA1D-A269B0F8C8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3" y="1451071"/>
            <a:ext cx="8370619" cy="540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33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22988-0CAE-0943-8AE0-0DB4792A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56" y="809469"/>
            <a:ext cx="10679243" cy="223684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3E185B-8941-1644-9598-9980FE3D6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47" y="1602300"/>
            <a:ext cx="5882267" cy="444623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96634-54AB-294C-9E7D-E329B4D65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30" y="3137850"/>
            <a:ext cx="5111513" cy="3833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B75CF2-9A4F-6C4F-9FBC-8D53B69C3DD0}"/>
              </a:ext>
            </a:extLst>
          </p:cNvPr>
          <p:cNvSpPr txBox="1"/>
          <p:nvPr/>
        </p:nvSpPr>
        <p:spPr>
          <a:xfrm>
            <a:off x="674557" y="576943"/>
            <a:ext cx="1024266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2800" dirty="0"/>
              <a:t>“How did the status of a group once considered unassimilable, undesirable immigrants and the ‘yellow peril’ change so dramatically in the twentieth century? . . . . </a:t>
            </a:r>
          </a:p>
          <a:p>
            <a:endParaRPr lang="en-US" sz="2800" dirty="0"/>
          </a:p>
          <a:p>
            <a:r>
              <a:rPr lang="en-US" sz="2800" dirty="0"/>
              <a:t>[T]he answer lies in part in the change in </a:t>
            </a:r>
            <a:r>
              <a:rPr lang="en-US" sz="2800" b="1" dirty="0"/>
              <a:t>selectivity</a:t>
            </a:r>
            <a:r>
              <a:rPr lang="en-US" sz="2800" dirty="0"/>
              <a:t> of contemporary </a:t>
            </a:r>
            <a:r>
              <a:rPr lang="en-US" sz="2800" b="1" dirty="0"/>
              <a:t>Asian immigration</a:t>
            </a:r>
            <a:r>
              <a:rPr lang="en-US" sz="2800" dirty="0"/>
              <a:t>” </a:t>
            </a:r>
          </a:p>
          <a:p>
            <a:endParaRPr lang="en-US" sz="2800" dirty="0"/>
          </a:p>
          <a:p>
            <a:r>
              <a:rPr lang="en-US" sz="2800" dirty="0"/>
              <a:t>(Lee and Zhou, 115-116). </a:t>
            </a:r>
          </a:p>
        </p:txBody>
      </p:sp>
    </p:spTree>
    <p:extLst>
      <p:ext uri="{BB962C8B-B14F-4D97-AF65-F5344CB8AC3E}">
        <p14:creationId xmlns:p14="http://schemas.microsoft.com/office/powerpoint/2010/main" val="1242865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98792-2F2E-5842-8A63-38BF7B77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539295"/>
            <a:ext cx="11048999" cy="911775"/>
          </a:xfrm>
        </p:spPr>
        <p:txBody>
          <a:bodyPr>
            <a:noAutofit/>
          </a:bodyPr>
          <a:lstStyle/>
          <a:p>
            <a:r>
              <a:rPr lang="en-US" sz="3200" dirty="0"/>
              <a:t>Disaggregating data on “Asian American” income and education:</a:t>
            </a:r>
            <a:br>
              <a:rPr lang="en-US" sz="3200" dirty="0"/>
            </a:br>
            <a:r>
              <a:rPr lang="en-US" sz="3200" dirty="0"/>
              <a:t> Which side do you look at to generalize Asian/America?</a:t>
            </a:r>
          </a:p>
        </p:txBody>
      </p:sp>
      <p:pic>
        <p:nvPicPr>
          <p:cNvPr id="1025" name="Picture 1" descr="page3image10648">
            <a:extLst>
              <a:ext uri="{FF2B5EF4-FFF2-40B4-BE49-F238E27FC236}">
                <a16:creationId xmlns:a16="http://schemas.microsoft.com/office/drawing/2014/main" id="{5D9475F9-6FE7-8448-BA1D-A269B0F8C8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3" y="1451071"/>
            <a:ext cx="8370619" cy="54069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67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CB63-20EA-3944-864D-D6851F49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88424EA-AF35-A442-B364-4C60444215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 b="14542"/>
          <a:stretch>
            <a:fillRect/>
          </a:stretch>
        </p:blipFill>
        <p:spPr>
          <a:xfrm>
            <a:off x="5056504" y="0"/>
            <a:ext cx="7181444" cy="567053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8E27-7838-0A41-B102-FC8F90259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404" y="437605"/>
            <a:ext cx="4690100" cy="2760257"/>
          </a:xfrm>
        </p:spPr>
        <p:txBody>
          <a:bodyPr>
            <a:normAutofit fontScale="92500" lnSpcReduction="10000"/>
          </a:bodyPr>
          <a:lstStyle/>
          <a:p>
            <a:pPr marR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“Stereotypes are widely held, oversimplified, fixed images or ideas of particular groups.” </a:t>
            </a:r>
          </a:p>
          <a:p>
            <a:pPr marR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(Lee and Zhou, p. 123)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02E3F-70C2-5143-AECC-7A78E8B00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64" y="3229054"/>
            <a:ext cx="2853681" cy="4228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2EBAD8-863D-6744-A307-8207A5E7F001}"/>
              </a:ext>
            </a:extLst>
          </p:cNvPr>
          <p:cNvSpPr txBox="1"/>
          <p:nvPr/>
        </p:nvSpPr>
        <p:spPr>
          <a:xfrm>
            <a:off x="1325880" y="1157171"/>
            <a:ext cx="5943600" cy="414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6C4CB8-DC59-304C-B147-2E4A67E2F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4" y="3197862"/>
            <a:ext cx="4815196" cy="3611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886395-3346-3945-BE72-DC9F3A8A0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30" y="3229054"/>
            <a:ext cx="3070719" cy="42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42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98792-2F2E-5842-8A63-38BF7B77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539296"/>
            <a:ext cx="10058400" cy="902378"/>
          </a:xfrm>
        </p:spPr>
        <p:txBody>
          <a:bodyPr>
            <a:noAutofit/>
          </a:bodyPr>
          <a:lstStyle/>
          <a:p>
            <a:r>
              <a:rPr lang="en-US" sz="3200" dirty="0"/>
              <a:t>”model minority” based on selectivity of data</a:t>
            </a:r>
            <a:br>
              <a:rPr lang="en-US" sz="3200" dirty="0"/>
            </a:br>
            <a:r>
              <a:rPr lang="en-US" sz="3200" dirty="0"/>
              <a:t>plus:</a:t>
            </a:r>
          </a:p>
        </p:txBody>
      </p:sp>
      <p:pic>
        <p:nvPicPr>
          <p:cNvPr id="1025" name="Picture 1" descr="page3image10648">
            <a:extLst>
              <a:ext uri="{FF2B5EF4-FFF2-40B4-BE49-F238E27FC236}">
                <a16:creationId xmlns:a16="http://schemas.microsoft.com/office/drawing/2014/main" id="{5D9475F9-6FE7-8448-BA1D-A269B0F8C8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3" y="1451071"/>
            <a:ext cx="8370619" cy="54069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653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FE22-D5FA-8443-98BB-D0460C5E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530" y="892629"/>
            <a:ext cx="4193495" cy="1164771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Lee and Zhou </a:t>
            </a:r>
            <a:r>
              <a:rPr lang="en-US" sz="2700" dirty="0"/>
              <a:t>on using selective information to support the “success frame” of achievement in ethnic communities: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138BC97-140E-5F46-BEB5-B8891E6A31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5770"/>
          <a:stretch>
            <a:fillRect/>
          </a:stretch>
        </p:blipFill>
        <p:spPr>
          <a:xfrm>
            <a:off x="5867400" y="1208088"/>
            <a:ext cx="5487988" cy="46529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EA422-7AF1-5047-B507-50BD67649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682524"/>
            <a:ext cx="5203372" cy="4870676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sz="2800" dirty="0"/>
          </a:p>
          <a:p>
            <a:r>
              <a:rPr lang="en-US" sz="2800" dirty="0"/>
              <a:t>“First, the model minority stereotype places undue </a:t>
            </a:r>
            <a:r>
              <a:rPr lang="en-US" sz="2800" b="1" dirty="0"/>
              <a:t>pressure</a:t>
            </a:r>
            <a:r>
              <a:rPr lang="en-US" sz="2800" dirty="0"/>
              <a:t> on Asian Americans to excel academically, resulting in feelings of abject failure if they do not or cannot </a:t>
            </a:r>
            <a:r>
              <a:rPr lang="en-US" sz="2800" b="1" dirty="0"/>
              <a:t>fit the narrowly defined success frame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Those who fall outside the Asian American exceptionalism construct respond by rejecting their </a:t>
            </a:r>
            <a:r>
              <a:rPr lang="en-US" sz="2800" dirty="0" err="1"/>
              <a:t>ethnoracial</a:t>
            </a:r>
            <a:r>
              <a:rPr lang="en-US" sz="2800" dirty="0"/>
              <a:t> identity, claiming that they are ‘not like other Asians’ or ‘not the typical Chinese’” </a:t>
            </a:r>
            <a:r>
              <a:rPr lang="en-US" sz="2800" dirty="0">
                <a:solidFill>
                  <a:srgbClr val="FF0000"/>
                </a:solidFill>
              </a:rPr>
              <a:t>(136).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14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22988-0CAE-0943-8AE0-0DB4792A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1436914"/>
            <a:ext cx="4624252" cy="816428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To think about for section from video,  </a:t>
            </a:r>
            <a:r>
              <a:rPr lang="en-US" sz="2700" dirty="0"/>
              <a:t>“A Conversation With Asian-Americans on Race:</a:t>
            </a:r>
            <a:br>
              <a:rPr lang="en-US" sz="2700" dirty="0"/>
            </a:br>
            <a:r>
              <a:rPr lang="en-US" sz="2700" dirty="0"/>
              <a:t>What resonated for you in any of these testimonies? Does any of the reading for this week illuminate the experiences shared here? </a:t>
            </a:r>
            <a:br>
              <a:rPr lang="en-US" sz="27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3E185B-8941-1644-9598-9980FE3D6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6" y="2697480"/>
            <a:ext cx="5627914" cy="400811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Next week read:</a:t>
            </a:r>
          </a:p>
          <a:p>
            <a:pPr marL="0" indent="0">
              <a:buNone/>
            </a:pPr>
            <a:r>
              <a:rPr lang="en-US" b="1" dirty="0"/>
              <a:t>By Mon:</a:t>
            </a:r>
          </a:p>
          <a:p>
            <a:r>
              <a:rPr lang="en-US" dirty="0"/>
              <a:t> “Microaggressions and the Asian American Experience,” Sue</a:t>
            </a:r>
          </a:p>
          <a:p>
            <a:r>
              <a:rPr lang="en-US" dirty="0"/>
              <a:t> “Confirming and Disconfirming Stereotypes,” Lee and Zhou</a:t>
            </a:r>
          </a:p>
          <a:p>
            <a:r>
              <a:rPr lang="en-US" dirty="0"/>
              <a:t> “Young Children’s Thinking About Ethnic Differences,” Ramsay </a:t>
            </a:r>
          </a:p>
          <a:p>
            <a:r>
              <a:rPr lang="en-US" b="1" dirty="0"/>
              <a:t>View Media: </a:t>
            </a:r>
            <a:r>
              <a:rPr lang="en-US" dirty="0"/>
              <a:t>“Peanut Butter, Jelly and Racism,” </a:t>
            </a:r>
            <a:r>
              <a:rPr lang="en-US" dirty="0" err="1"/>
              <a:t>Reshamwala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By Wed.: </a:t>
            </a:r>
          </a:p>
          <a:p>
            <a:pPr marL="0" indent="0">
              <a:buNone/>
            </a:pPr>
            <a:r>
              <a:rPr lang="en-US" dirty="0"/>
              <a:t>“The Name Jar,” Choi</a:t>
            </a:r>
          </a:p>
          <a:p>
            <a:pPr marL="0" indent="0">
              <a:buNone/>
            </a:pPr>
            <a:r>
              <a:rPr lang="en-US" dirty="0"/>
              <a:t>“Yoko</a:t>
            </a:r>
            <a:r>
              <a:rPr lang="en-US"/>
              <a:t>,” Wells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78077-963B-7047-ADD7-6F41F1B47D71}"/>
              </a:ext>
            </a:extLst>
          </p:cNvPr>
          <p:cNvSpPr txBox="1"/>
          <p:nvPr/>
        </p:nvSpPr>
        <p:spPr>
          <a:xfrm>
            <a:off x="8061960" y="2697480"/>
            <a:ext cx="3962400" cy="3596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6075B-712C-F34A-9074-86D1A093A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79" y="-6510"/>
            <a:ext cx="4632493" cy="68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3065-1E15-28CB-5BE2-0E3995AC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095D7-E908-8DBB-76DC-A17CDABBF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29" y="-70302"/>
            <a:ext cx="6928302" cy="6928302"/>
          </a:xfrm>
        </p:spPr>
      </p:pic>
    </p:spTree>
    <p:extLst>
      <p:ext uri="{BB962C8B-B14F-4D97-AF65-F5344CB8AC3E}">
        <p14:creationId xmlns:p14="http://schemas.microsoft.com/office/powerpoint/2010/main" val="420068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8057-B275-BD40-9310-8482915AB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99" y="317500"/>
            <a:ext cx="9728199" cy="1358900"/>
          </a:xfrm>
        </p:spPr>
        <p:txBody>
          <a:bodyPr>
            <a:normAutofit/>
          </a:bodyPr>
          <a:lstStyle/>
          <a:p>
            <a:r>
              <a:rPr lang="en-US" sz="2800" dirty="0"/>
              <a:t>The model minority stereotype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CBEF3-6F9A-994A-9C83-35CB3FC5E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9899" y="1415143"/>
            <a:ext cx="4829176" cy="4778393"/>
          </a:xfrm>
        </p:spPr>
        <p:txBody>
          <a:bodyPr>
            <a:normAutofit/>
          </a:bodyPr>
          <a:lstStyle/>
          <a:p>
            <a:r>
              <a:rPr lang="en-US" dirty="0"/>
              <a:t> </a:t>
            </a:r>
          </a:p>
          <a:p>
            <a:r>
              <a:rPr lang="en-US" sz="2000" dirty="0"/>
              <a:t>Journalist Malcolm Gladwell:</a:t>
            </a:r>
          </a:p>
          <a:p>
            <a:r>
              <a:rPr lang="en-US" sz="2000" dirty="0"/>
              <a:t> “Go to any Western college campus and you’ll find </a:t>
            </a:r>
            <a:r>
              <a:rPr lang="en-US" sz="2000" b="1" dirty="0"/>
              <a:t>Asian </a:t>
            </a:r>
            <a:r>
              <a:rPr lang="en-US" sz="2000" dirty="0"/>
              <a:t>students </a:t>
            </a:r>
            <a:r>
              <a:rPr lang="en-US" sz="2000" b="1" dirty="0"/>
              <a:t>have a reputation </a:t>
            </a:r>
            <a:r>
              <a:rPr lang="en-US" sz="2000" dirty="0"/>
              <a:t>for being in the </a:t>
            </a:r>
            <a:r>
              <a:rPr lang="en-US" sz="2000" b="1" dirty="0"/>
              <a:t>library</a:t>
            </a:r>
            <a:r>
              <a:rPr lang="en-US" sz="2000" dirty="0"/>
              <a:t> long after everyone else has left.</a:t>
            </a:r>
          </a:p>
          <a:p>
            <a:r>
              <a:rPr lang="en-US" sz="2000" dirty="0"/>
              <a:t> Sometimes people of Asian background get offended when their culture is described this way, because they think that the</a:t>
            </a:r>
            <a:r>
              <a:rPr lang="en-US" sz="2000" b="1" dirty="0"/>
              <a:t> stereotype</a:t>
            </a:r>
            <a:r>
              <a:rPr lang="en-US" sz="2000" dirty="0"/>
              <a:t> is being used as a form of disparagement. But a belief in work ought to be a thing of beauty.”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from </a:t>
            </a:r>
            <a:r>
              <a:rPr lang="en-US" i="1" dirty="0"/>
              <a:t>Outliers: The Story of Success</a:t>
            </a:r>
            <a:r>
              <a:rPr lang="en-US" dirty="0"/>
              <a:t> (2008) (p.239)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1384C-CDEC-534F-A5DF-8BF33F42D123}"/>
              </a:ext>
            </a:extLst>
          </p:cNvPr>
          <p:cNvSpPr txBox="1"/>
          <p:nvPr/>
        </p:nvSpPr>
        <p:spPr>
          <a:xfrm>
            <a:off x="5448300" y="1415143"/>
            <a:ext cx="4749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B6152-4F36-F541-8B13-7D71A5F01D00}"/>
              </a:ext>
            </a:extLst>
          </p:cNvPr>
          <p:cNvSpPr txBox="1"/>
          <p:nvPr/>
        </p:nvSpPr>
        <p:spPr>
          <a:xfrm>
            <a:off x="5448302" y="3124200"/>
            <a:ext cx="659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64666-6ED2-3E4D-802D-41550B65D418}"/>
              </a:ext>
            </a:extLst>
          </p:cNvPr>
          <p:cNvSpPr txBox="1"/>
          <p:nvPr/>
        </p:nvSpPr>
        <p:spPr>
          <a:xfrm>
            <a:off x="7214182" y="2204276"/>
            <a:ext cx="3307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Is this a compliment?</a:t>
            </a:r>
          </a:p>
        </p:txBody>
      </p:sp>
    </p:spTree>
    <p:extLst>
      <p:ext uri="{BB962C8B-B14F-4D97-AF65-F5344CB8AC3E}">
        <p14:creationId xmlns:p14="http://schemas.microsoft.com/office/powerpoint/2010/main" val="179742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22988-0CAE-0943-8AE0-0DB4792A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02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Linking the impact of the laws to our class demographics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3E185B-8941-1644-9598-9980FE3D6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223158"/>
            <a:ext cx="11471563" cy="53557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Stand if you or your family migrated to the U.S. from </a:t>
            </a:r>
            <a:r>
              <a:rPr lang="en-US" sz="3600" b="1" dirty="0"/>
              <a:t>Asia or the Pacific Rim </a:t>
            </a:r>
            <a:r>
              <a:rPr lang="en-US" sz="3600" dirty="0"/>
              <a:t>(Asian Americans or Asians in U.S.). International students from Asia should also stand.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Sit down if you or your family came to the U.S. </a:t>
            </a:r>
            <a:r>
              <a:rPr lang="en-US" sz="3600" b="1" i="1" dirty="0"/>
              <a:t>AFTER</a:t>
            </a:r>
            <a:r>
              <a:rPr lang="en-US" sz="3600" dirty="0"/>
              <a:t> 1965.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On the basis of reading Ancheta or your knowledge of history, why the difference?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11C7-06D2-B54C-914F-99CD7D0B4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08771" cy="810532"/>
          </a:xfrm>
        </p:spPr>
        <p:txBody>
          <a:bodyPr/>
          <a:lstStyle/>
          <a:p>
            <a:r>
              <a:rPr lang="en-US" dirty="0"/>
              <a:t>What did our classroom demo reveal?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EBA72-15D4-4942-9CA7-CB1501BC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71600"/>
            <a:ext cx="10820400" cy="48053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dirty="0"/>
              <a:t>All but one Asian/Asian American families entered after 1965: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Lasting impact of Exclusion Laws: </a:t>
            </a:r>
          </a:p>
          <a:p>
            <a:pPr marL="0" indent="0">
              <a:buNone/>
            </a:pPr>
            <a:r>
              <a:rPr lang="en-US" sz="3600" dirty="0"/>
              <a:t>1. power of law to determine the (racial) population of a nation; Asian exclusion as largely successful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2. power of a racial belief system to influence law and public policy: </a:t>
            </a:r>
            <a:r>
              <a:rPr lang="en-US" sz="3600" dirty="0">
                <a:solidFill>
                  <a:srgbClr val="FFC000"/>
                </a:solidFill>
              </a:rPr>
              <a:t>“Yellow Peril” </a:t>
            </a:r>
          </a:p>
          <a:p>
            <a:pPr marL="0" indent="0">
              <a:buNone/>
            </a:pPr>
            <a:endParaRPr lang="en-US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3600" dirty="0"/>
              <a:t>To think about for sections: </a:t>
            </a:r>
          </a:p>
          <a:p>
            <a:pPr marL="0" indent="0">
              <a:buNone/>
            </a:pPr>
            <a:r>
              <a:rPr lang="en-US" sz="3600" dirty="0"/>
              <a:t>Where do we see the notion of the “Yellow Peril” resurfacing in contemporary culture in ways that extend Ono and Pham’s examples?</a:t>
            </a:r>
          </a:p>
          <a:p>
            <a:pPr marL="0" indent="0">
              <a:buNone/>
            </a:pPr>
            <a:endParaRPr lang="en-US" sz="3600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2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11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829" y="1271240"/>
            <a:ext cx="10384970" cy="49057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/>
              <a:t>Immigration Act of 1965 as a </a:t>
            </a:r>
            <a:r>
              <a:rPr lang="en-US" sz="3200" dirty="0">
                <a:solidFill>
                  <a:schemeClr val="accent1"/>
                </a:solidFill>
              </a:rPr>
              <a:t>“watershed” </a:t>
            </a:r>
            <a:r>
              <a:rPr lang="en-US" sz="3200" dirty="0"/>
              <a:t>moment for Asian populations in the US </a:t>
            </a:r>
            <a:r>
              <a:rPr lang="en-US" sz="1800" dirty="0"/>
              <a:t>(Ancheta, p. 19)</a:t>
            </a:r>
          </a:p>
          <a:p>
            <a:pPr marL="0" indent="0">
              <a:buNone/>
            </a:pPr>
            <a:r>
              <a:rPr lang="en-US" dirty="0"/>
              <a:t>removed “explicit racial and national origin categories from the law” and reopened immigration from Asia, with a quota of 20,000 for each country and privileging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family reunification 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occupational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categories</a:t>
            </a:r>
          </a:p>
          <a:p>
            <a:pPr marL="0" indent="0">
              <a:buNone/>
            </a:pPr>
            <a:r>
              <a:rPr lang="en-US" sz="3200" dirty="0"/>
              <a:t>“humanitarian” admissions through a </a:t>
            </a:r>
            <a:r>
              <a:rPr lang="en-US" sz="3200" dirty="0">
                <a:solidFill>
                  <a:srgbClr val="00B050"/>
                </a:solidFill>
              </a:rPr>
              <a:t>“</a:t>
            </a:r>
            <a:r>
              <a:rPr lang="en-US" sz="3200" b="1" dirty="0">
                <a:solidFill>
                  <a:srgbClr val="00B050"/>
                </a:solidFill>
              </a:rPr>
              <a:t>refugee” </a:t>
            </a:r>
            <a:r>
              <a:rPr lang="en-US" sz="3200" dirty="0"/>
              <a:t>category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22988-0CAE-0943-8AE0-0DB4792A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56" y="809469"/>
            <a:ext cx="10679243" cy="223684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3E185B-8941-1644-9598-9980FE3D6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47" y="1602299"/>
            <a:ext cx="7541716" cy="457452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B75CF2-9A4F-6C4F-9FBC-8D53B69C3DD0}"/>
              </a:ext>
            </a:extLst>
          </p:cNvPr>
          <p:cNvSpPr txBox="1"/>
          <p:nvPr/>
        </p:nvSpPr>
        <p:spPr>
          <a:xfrm>
            <a:off x="435429" y="174171"/>
            <a:ext cx="687945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sz="2800" dirty="0"/>
          </a:p>
          <a:p>
            <a:r>
              <a:rPr lang="en-US" sz="2800" dirty="0"/>
              <a:t>Asian American demographics </a:t>
            </a:r>
          </a:p>
          <a:p>
            <a:r>
              <a:rPr lang="en-US" sz="2800" dirty="0"/>
              <a:t>from “How ‘Crazy Rich’ Asians Have Led to the Largest Income Gap in the U.S.,” Hassan and Carlsen:</a:t>
            </a:r>
          </a:p>
          <a:p>
            <a:endParaRPr lang="en-US" sz="2800" dirty="0"/>
          </a:p>
          <a:p>
            <a:pPr marL="342900" indent="-342900">
              <a:buAutoNum type="alphaLcPeriod"/>
            </a:pPr>
            <a:r>
              <a:rPr lang="en-US" sz="2800" dirty="0">
                <a:solidFill>
                  <a:srgbClr val="7030A0"/>
                </a:solidFill>
              </a:rPr>
              <a:t>relatively recent emergence of Asian American populations</a:t>
            </a:r>
          </a:p>
          <a:p>
            <a:pPr marL="342900" indent="-342900">
              <a:buAutoNum type="alphaLcPeriod"/>
            </a:pPr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/>
              <a:t>b</a:t>
            </a:r>
            <a:r>
              <a:rPr lang="en-US" sz="2800" dirty="0">
                <a:solidFill>
                  <a:srgbClr val="0070C0"/>
                </a:solidFill>
              </a:rPr>
              <a:t>. class division within it based on modes of entry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F9DF-047B-BA48-ACCA-1F70655C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379721"/>
            <a:ext cx="3091543" cy="550945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From: “How ‘Crazy Rich’ Asians Have Led to the Largest Income Gap in the </a:t>
            </a:r>
            <a:r>
              <a:rPr lang="en-US" sz="2200" dirty="0" err="1"/>
              <a:t>U.S.”Hassan</a:t>
            </a:r>
            <a:r>
              <a:rPr lang="en-US" sz="2200" dirty="0"/>
              <a:t> and Carlsen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 </a:t>
            </a:r>
            <a:br>
              <a:rPr lang="en-US" sz="3200" dirty="0"/>
            </a:br>
            <a:r>
              <a:rPr lang="en-US" sz="3200" dirty="0"/>
              <a:t>Asian American demographics: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a. </a:t>
            </a:r>
            <a:r>
              <a:rPr lang="en-US" sz="3200" dirty="0">
                <a:solidFill>
                  <a:srgbClr val="7030A0"/>
                </a:solidFill>
              </a:rPr>
              <a:t>relatively recent immigration</a:t>
            </a:r>
            <a:br>
              <a:rPr lang="en-US" sz="3200" dirty="0"/>
            </a:br>
            <a:r>
              <a:rPr lang="en-US" sz="3100" b="1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2049" name="Picture 1" descr="page4image4576">
            <a:extLst>
              <a:ext uri="{FF2B5EF4-FFF2-40B4-BE49-F238E27FC236}">
                <a16:creationId xmlns:a16="http://schemas.microsoft.com/office/drawing/2014/main" id="{EEB5B8BC-EB46-9941-B692-6DB8CBBB06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0" y="0"/>
            <a:ext cx="8738926" cy="647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69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D63F6-FD6D-8E95-ED3B-3B705435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1810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Exploring the diversity of Asian America in this class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088C-527C-59A7-D008-B8C9D22C1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1317170"/>
            <a:ext cx="7032171" cy="554083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sz="8600" dirty="0"/>
          </a:p>
          <a:p>
            <a:pPr marL="0" indent="0">
              <a:buNone/>
            </a:pPr>
            <a:endParaRPr lang="en-US" sz="8600" dirty="0"/>
          </a:p>
          <a:p>
            <a:pPr marL="0" indent="0">
              <a:buNone/>
            </a:pPr>
            <a:r>
              <a:rPr lang="en-US" sz="8600" b="1" dirty="0"/>
              <a:t>Volunteers? </a:t>
            </a:r>
          </a:p>
          <a:p>
            <a:pPr marL="0" indent="0">
              <a:buNone/>
            </a:pPr>
            <a:endParaRPr lang="en-US" sz="8600" dirty="0"/>
          </a:p>
          <a:p>
            <a:pPr marL="0" indent="0">
              <a:buNone/>
            </a:pPr>
            <a:r>
              <a:rPr lang="en-US" sz="8600" dirty="0"/>
              <a:t>Share family story about immigration. </a:t>
            </a:r>
          </a:p>
          <a:p>
            <a:pPr marL="0" indent="0">
              <a:buNone/>
            </a:pPr>
            <a:endParaRPr lang="en-US" sz="8600" dirty="0"/>
          </a:p>
          <a:p>
            <a:pPr marL="0" indent="0">
              <a:buNone/>
            </a:pPr>
            <a:r>
              <a:rPr lang="en-US" sz="8600" dirty="0"/>
              <a:t>Where are you or your family from? </a:t>
            </a:r>
          </a:p>
          <a:p>
            <a:pPr marL="0" indent="0">
              <a:buNone/>
            </a:pPr>
            <a:r>
              <a:rPr lang="en-US" sz="8600" dirty="0"/>
              <a:t>What year did you come to the U.S. and why?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b="1" dirty="0">
                <a:solidFill>
                  <a:srgbClr val="00B050"/>
                </a:solidFill>
              </a:rPr>
              <a:t>family reunification </a:t>
            </a:r>
          </a:p>
          <a:p>
            <a:pPr marL="0" indent="0">
              <a:buNone/>
            </a:pPr>
            <a:r>
              <a:rPr lang="en-US" sz="6000" b="1" dirty="0">
                <a:solidFill>
                  <a:srgbClr val="00B050"/>
                </a:solidFill>
              </a:rPr>
              <a:t>occupational</a:t>
            </a:r>
            <a:r>
              <a:rPr lang="en-US" sz="6000" dirty="0">
                <a:solidFill>
                  <a:srgbClr val="00B050"/>
                </a:solidFill>
              </a:rPr>
              <a:t> </a:t>
            </a:r>
            <a:r>
              <a:rPr lang="en-US" sz="6000" dirty="0"/>
              <a:t>categories</a:t>
            </a:r>
          </a:p>
          <a:p>
            <a:pPr marL="0" indent="0">
              <a:buNone/>
            </a:pPr>
            <a:r>
              <a:rPr lang="en-US" sz="6000" dirty="0"/>
              <a:t>“humanitarian” admissions through a </a:t>
            </a:r>
            <a:r>
              <a:rPr lang="en-US" sz="6000" dirty="0">
                <a:solidFill>
                  <a:srgbClr val="00B050"/>
                </a:solidFill>
              </a:rPr>
              <a:t>“</a:t>
            </a:r>
            <a:r>
              <a:rPr lang="en-US" sz="6000" b="1" dirty="0">
                <a:solidFill>
                  <a:srgbClr val="00B050"/>
                </a:solidFill>
              </a:rPr>
              <a:t>refugee” </a:t>
            </a:r>
            <a:r>
              <a:rPr lang="en-US" sz="6000" dirty="0"/>
              <a:t>category </a:t>
            </a:r>
          </a:p>
          <a:p>
            <a:pPr marL="0" indent="0">
              <a:buNone/>
            </a:pPr>
            <a:r>
              <a:rPr lang="en-US" sz="6000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47569-99E5-C59A-FC55-E33E482F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655" y="1317170"/>
            <a:ext cx="5295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1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22988-0CAE-0943-8AE0-0DB4792A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56" y="809469"/>
            <a:ext cx="10679243" cy="223684"/>
          </a:xfrm>
        </p:spPr>
        <p:txBody>
          <a:bodyPr>
            <a:normAutofit fontScale="90000"/>
          </a:bodyPr>
          <a:lstStyle/>
          <a:p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3E185B-8941-1644-9598-9980FE3D6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114" y="1567543"/>
            <a:ext cx="2257744" cy="448098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96634-54AB-294C-9E7D-E329B4D65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63" y="3762045"/>
            <a:ext cx="3983083" cy="29873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B75CF2-9A4F-6C4F-9FBC-8D53B69C3DD0}"/>
              </a:ext>
            </a:extLst>
          </p:cNvPr>
          <p:cNvSpPr txBox="1"/>
          <p:nvPr/>
        </p:nvSpPr>
        <p:spPr>
          <a:xfrm>
            <a:off x="402772" y="-152401"/>
            <a:ext cx="6128658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/>
          </a:p>
          <a:p>
            <a:r>
              <a:rPr lang="en-US" sz="3600" b="1" dirty="0"/>
              <a:t>Raise your hand if someone in your Asian/American family entered the U.S. via an occupational</a:t>
            </a:r>
            <a:r>
              <a:rPr lang="en-US" sz="3600" dirty="0"/>
              <a:t> category.</a:t>
            </a:r>
          </a:p>
          <a:p>
            <a:endParaRPr lang="en-US" sz="3600" dirty="0"/>
          </a:p>
          <a:p>
            <a:r>
              <a:rPr lang="en-US" sz="3600" dirty="0"/>
              <a:t>Volunteers:</a:t>
            </a:r>
          </a:p>
          <a:p>
            <a:r>
              <a:rPr lang="en-US" sz="2800" dirty="0"/>
              <a:t>Did you or someone in your family enter the U.S. on a h1b visa?</a:t>
            </a:r>
          </a:p>
          <a:p>
            <a:endParaRPr lang="en-US" sz="2800" dirty="0"/>
          </a:p>
          <a:p>
            <a:r>
              <a:rPr lang="en-US" sz="2800" dirty="0"/>
              <a:t>What discipline, profession, or job?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0688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8812F6C-5393-1248-912B-2D7E0EFBB171}" vid="{750B2C0A-446E-4E42-A6B7-A2B7210C9D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4236</TotalTime>
  <Words>1129</Words>
  <Application>Microsoft Macintosh PowerPoint</Application>
  <PresentationFormat>Widescreen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Source Sans Pro</vt:lpstr>
      <vt:lpstr>Symbol</vt:lpstr>
      <vt:lpstr>Times New Roman</vt:lpstr>
      <vt:lpstr>Office Theme</vt:lpstr>
      <vt:lpstr> </vt:lpstr>
      <vt:lpstr>PowerPoint Presentation</vt:lpstr>
      <vt:lpstr>Linking the impact of the laws to our class demographics </vt:lpstr>
      <vt:lpstr>What did our classroom demo reveal? </vt:lpstr>
      <vt:lpstr>      </vt:lpstr>
      <vt:lpstr>    </vt:lpstr>
      <vt:lpstr>From: “How ‘Crazy Rich’ Asians Have Led to the Largest Income Gap in the U.S.”Hassan and Carlsen    Asian American demographics:   a. relatively recent immigration   </vt:lpstr>
      <vt:lpstr>Exploring the diversity of Asian America in this class  </vt:lpstr>
      <vt:lpstr>PowerPoint Presentation</vt:lpstr>
      <vt:lpstr>Entry to US after 1965: H-1B Visa privileging occupations</vt:lpstr>
      <vt:lpstr> b. class divisions, income gap within “Asian America”  In 2009, Asian immigrants admitted on the basis of    63% family unification   21 % refugee status   16 % “skilled” workers, selective occupational categories: </vt:lpstr>
      <vt:lpstr>“The Rise of Asian Americans” Pew Research Center, 2012</vt:lpstr>
      <vt:lpstr>Disaggregating data on “Asian American” income and education:  Which side do you look at to generalize Asian/America?</vt:lpstr>
      <vt:lpstr>   </vt:lpstr>
      <vt:lpstr>Disaggregating data on “Asian American” income and education:  Which side do you look at to generalize Asian/America?</vt:lpstr>
      <vt:lpstr> </vt:lpstr>
      <vt:lpstr>”model minority” based on selectivity of data plus:</vt:lpstr>
      <vt:lpstr>Lee and Zhou on using selective information to support the “success frame” of achievement in ethnic communities: </vt:lpstr>
      <vt:lpstr>To think about for section from video,  “A Conversation With Asian-Americans on Race: What resonated for you in any of these testimonies? Does any of the reading for this week illuminate the experiences shared here?   </vt:lpstr>
      <vt:lpstr>The model minority stereotype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Leslie Bow</cp:lastModifiedBy>
  <cp:revision>210</cp:revision>
  <dcterms:created xsi:type="dcterms:W3CDTF">2018-01-28T21:32:09Z</dcterms:created>
  <dcterms:modified xsi:type="dcterms:W3CDTF">2023-09-13T18:03:05Z</dcterms:modified>
</cp:coreProperties>
</file>